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8" r:id="rId2"/>
    <p:sldId id="256" r:id="rId3"/>
    <p:sldId id="285" r:id="rId4"/>
    <p:sldId id="269" r:id="rId5"/>
    <p:sldId id="270" r:id="rId6"/>
    <p:sldId id="287" r:id="rId7"/>
    <p:sldId id="286" r:id="rId8"/>
    <p:sldId id="257" r:id="rId9"/>
    <p:sldId id="271" r:id="rId10"/>
    <p:sldId id="273" r:id="rId11"/>
    <p:sldId id="274" r:id="rId12"/>
    <p:sldId id="275" r:id="rId13"/>
    <p:sldId id="276" r:id="rId14"/>
    <p:sldId id="288" r:id="rId15"/>
    <p:sldId id="289" r:id="rId16"/>
    <p:sldId id="267" r:id="rId17"/>
    <p:sldId id="277" r:id="rId18"/>
    <p:sldId id="278" r:id="rId19"/>
    <p:sldId id="279" r:id="rId20"/>
    <p:sldId id="290" r:id="rId21"/>
    <p:sldId id="266" r:id="rId22"/>
    <p:sldId id="291" r:id="rId23"/>
    <p:sldId id="265" r:id="rId24"/>
    <p:sldId id="281" r:id="rId25"/>
    <p:sldId id="292" r:id="rId26"/>
    <p:sldId id="264" r:id="rId27"/>
    <p:sldId id="282" r:id="rId28"/>
    <p:sldId id="283" r:id="rId29"/>
    <p:sldId id="284" r:id="rId30"/>
    <p:sldId id="293" r:id="rId31"/>
    <p:sldId id="294" r:id="rId32"/>
    <p:sldId id="295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1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13EF-A44B-4972-BA87-C5AC3473433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3088-36E5-4817-951C-425ECC2F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16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13EF-A44B-4972-BA87-C5AC3473433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3088-36E5-4817-951C-425ECC2F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5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13EF-A44B-4972-BA87-C5AC3473433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3088-36E5-4817-951C-425ECC2F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02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13EF-A44B-4972-BA87-C5AC3473433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3088-36E5-4817-951C-425ECC2F6F6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9943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13EF-A44B-4972-BA87-C5AC3473433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3088-36E5-4817-951C-425ECC2F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73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13EF-A44B-4972-BA87-C5AC3473433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3088-36E5-4817-951C-425ECC2F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06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13EF-A44B-4972-BA87-C5AC3473433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3088-36E5-4817-951C-425ECC2F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12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13EF-A44B-4972-BA87-C5AC3473433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3088-36E5-4817-951C-425ECC2F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06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13EF-A44B-4972-BA87-C5AC3473433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3088-36E5-4817-951C-425ECC2F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44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13EF-A44B-4972-BA87-C5AC3473433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3088-36E5-4817-951C-425ECC2F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47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13EF-A44B-4972-BA87-C5AC3473433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3088-36E5-4817-951C-425ECC2F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15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13EF-A44B-4972-BA87-C5AC3473433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3088-36E5-4817-951C-425ECC2F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98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13EF-A44B-4972-BA87-C5AC3473433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3088-36E5-4817-951C-425ECC2F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85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13EF-A44B-4972-BA87-C5AC3473433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3088-36E5-4817-951C-425ECC2F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75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13EF-A44B-4972-BA87-C5AC3473433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3088-36E5-4817-951C-425ECC2F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19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13EF-A44B-4972-BA87-C5AC3473433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3088-36E5-4817-951C-425ECC2F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74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13EF-A44B-4972-BA87-C5AC3473433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3088-36E5-4817-951C-425ECC2F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4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3AF13EF-A44B-4972-BA87-C5AC3473433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13088-36E5-4817-951C-425ECC2F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898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ather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7511" y="201258"/>
            <a:ext cx="5846129" cy="1400530"/>
          </a:xfrm>
        </p:spPr>
        <p:txBody>
          <a:bodyPr/>
          <a:lstStyle/>
          <a:p>
            <a:r>
              <a:rPr lang="en-US" dirty="0" err="1" smtClean="0"/>
              <a:t>Paupack</a:t>
            </a:r>
            <a:r>
              <a:rPr lang="en-US" dirty="0" smtClean="0"/>
              <a:t> Sailing Club</a:t>
            </a:r>
            <a:br>
              <a:rPr lang="en-US" dirty="0" smtClean="0"/>
            </a:br>
            <a:r>
              <a:rPr lang="en-US" sz="3600" dirty="0" smtClean="0"/>
              <a:t>2022 Educational Session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280351" y="5692140"/>
            <a:ext cx="707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Call Kevin at 484-357-7831 if you need assistance</a:t>
            </a:r>
          </a:p>
          <a:p>
            <a:r>
              <a:rPr lang="en-US" dirty="0" smtClean="0"/>
              <a:t>Or Chat in the Zoom Meeting</a:t>
            </a:r>
            <a:endParaRPr lang="en-US" dirty="0"/>
          </a:p>
        </p:txBody>
      </p:sp>
      <p:pic>
        <p:nvPicPr>
          <p:cNvPr id="13314" name="C0D57A0D-7C00-4EA4-B84D-7AF5709EA42A" descr="C0D57A0D-7C00-4EA4-B84D-7AF5709EA4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80160"/>
            <a:ext cx="543306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73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1" y="201258"/>
            <a:ext cx="11750040" cy="1400530"/>
          </a:xfrm>
        </p:spPr>
        <p:txBody>
          <a:bodyPr/>
          <a:lstStyle/>
          <a:p>
            <a:r>
              <a:rPr lang="en-US" dirty="0" err="1" smtClean="0"/>
              <a:t>Paupack</a:t>
            </a:r>
            <a:r>
              <a:rPr lang="en-US" dirty="0" smtClean="0"/>
              <a:t> Sailing Club</a:t>
            </a:r>
            <a:br>
              <a:rPr lang="en-US" dirty="0" smtClean="0"/>
            </a:br>
            <a:r>
              <a:rPr lang="en-US" sz="3600" dirty="0" smtClean="0"/>
              <a:t>Right of Way - </a:t>
            </a:r>
            <a:r>
              <a:rPr lang="en-US" sz="2800" dirty="0"/>
              <a:t>Wind on Different Sides – Port and Starboard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00" y="1614806"/>
            <a:ext cx="11120242" cy="501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6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1811" y="98388"/>
            <a:ext cx="9404723" cy="1400530"/>
          </a:xfrm>
        </p:spPr>
        <p:txBody>
          <a:bodyPr/>
          <a:lstStyle/>
          <a:p>
            <a:r>
              <a:rPr lang="en-US" dirty="0" err="1" smtClean="0"/>
              <a:t>Paupack</a:t>
            </a:r>
            <a:r>
              <a:rPr lang="en-US" dirty="0" smtClean="0"/>
              <a:t> Sailing Club</a:t>
            </a:r>
            <a:br>
              <a:rPr lang="en-US" dirty="0" smtClean="0"/>
            </a:br>
            <a:r>
              <a:rPr lang="en-US" sz="3600" dirty="0" smtClean="0"/>
              <a:t>Right of Way - </a:t>
            </a:r>
            <a:r>
              <a:rPr lang="en-US" sz="3600" dirty="0"/>
              <a:t>Wind on Same Side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176" y="1498918"/>
            <a:ext cx="9764488" cy="521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3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Paupack</a:t>
            </a:r>
            <a:r>
              <a:rPr lang="en-US" dirty="0" smtClean="0"/>
              <a:t> Sailing Club</a:t>
            </a:r>
            <a:br>
              <a:rPr lang="en-US" dirty="0" smtClean="0"/>
            </a:br>
            <a:r>
              <a:rPr lang="en-US" sz="3600" dirty="0" smtClean="0"/>
              <a:t>Right of Way - </a:t>
            </a:r>
            <a:r>
              <a:rPr lang="en-US" sz="3600" dirty="0"/>
              <a:t>Overtaking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1026" name="Picture 2" descr="Any vessel overtaking another must steer clear of that vess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155" y="2422842"/>
            <a:ext cx="8509700" cy="382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43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8961" y="0"/>
            <a:ext cx="9404723" cy="1400530"/>
          </a:xfrm>
        </p:spPr>
        <p:txBody>
          <a:bodyPr/>
          <a:lstStyle/>
          <a:p>
            <a:r>
              <a:rPr lang="en-US" dirty="0" err="1" smtClean="0"/>
              <a:t>Paupack</a:t>
            </a:r>
            <a:r>
              <a:rPr lang="en-US" dirty="0" smtClean="0"/>
              <a:t> Sailing Club</a:t>
            </a:r>
            <a:br>
              <a:rPr lang="en-US" dirty="0" smtClean="0"/>
            </a:br>
            <a:r>
              <a:rPr lang="en-US" sz="3600" dirty="0" smtClean="0"/>
              <a:t>Right of Way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9481" y="1491970"/>
            <a:ext cx="9960439" cy="513743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Unsure of </a:t>
            </a:r>
            <a:r>
              <a:rPr lang="en-US" b="1" dirty="0"/>
              <a:t>O</a:t>
            </a:r>
            <a:r>
              <a:rPr lang="en-US" b="1" dirty="0" smtClean="0"/>
              <a:t>ther </a:t>
            </a:r>
            <a:r>
              <a:rPr lang="en-US" b="1" dirty="0"/>
              <a:t>B</a:t>
            </a:r>
            <a:r>
              <a:rPr lang="en-US" b="1" dirty="0" smtClean="0"/>
              <a:t>oats Position </a:t>
            </a:r>
            <a:r>
              <a:rPr lang="en-US" dirty="0" smtClean="0"/>
              <a:t>- </a:t>
            </a:r>
            <a:r>
              <a:rPr lang="en-US" dirty="0"/>
              <a:t>If you have any doubt whether or not a risk of collision exists, you should assume a risk of collision exists and alter your sailboat’s course. It’s always best to default to risk-aversion mode when encountering any similar kind of situation so as to avoid a more dangerous situation to occur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The Other Boat NOT Staying Clear </a:t>
            </a:r>
            <a:r>
              <a:rPr lang="en-US" dirty="0" smtClean="0"/>
              <a:t>– Avoid a collision, adjust course and/or speed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Rule 5 Lookout</a:t>
            </a:r>
            <a:r>
              <a:rPr lang="en-US" dirty="0" smtClean="0"/>
              <a:t> - </a:t>
            </a:r>
            <a:r>
              <a:rPr lang="en-US" b="1" dirty="0"/>
              <a:t>“Every vessel shall at all times maintain a proper lookout by sight and hearing as well as by all available means appropriate in the prevailing circumstances and conditions so as to make a full appraisal of the situation and of the risk of collision</a:t>
            </a:r>
            <a:r>
              <a:rPr lang="en-US" b="1" dirty="0" smtClean="0"/>
              <a:t>.”</a:t>
            </a:r>
          </a:p>
          <a:p>
            <a:pPr marL="0" indent="0">
              <a:buNone/>
            </a:pPr>
            <a:r>
              <a:rPr lang="en-US" b="1" dirty="0"/>
              <a:t>You can designate a lookout helper, and he or she can be a real safety asset, but you’re still responsible.</a:t>
            </a:r>
          </a:p>
        </p:txBody>
      </p:sp>
    </p:spTree>
    <p:extLst>
      <p:ext uri="{BB962C8B-B14F-4D97-AF65-F5344CB8AC3E}">
        <p14:creationId xmlns:p14="http://schemas.microsoft.com/office/powerpoint/2010/main" val="636836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4671" y="0"/>
            <a:ext cx="9404723" cy="1400530"/>
          </a:xfrm>
        </p:spPr>
        <p:txBody>
          <a:bodyPr/>
          <a:lstStyle/>
          <a:p>
            <a:r>
              <a:rPr lang="en-US" dirty="0" err="1" smtClean="0"/>
              <a:t>Paupack</a:t>
            </a:r>
            <a:r>
              <a:rPr lang="en-US" dirty="0" smtClean="0"/>
              <a:t> Sailing Club</a:t>
            </a:r>
            <a:br>
              <a:rPr lang="en-US" dirty="0" smtClean="0"/>
            </a:br>
            <a:r>
              <a:rPr lang="en-US" dirty="0" smtClean="0"/>
              <a:t>PSC Race Committee Preparation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834390" y="1484233"/>
            <a:ext cx="1035558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BEFORE THE RACE</a:t>
            </a:r>
            <a:endParaRPr lang="en-US" sz="1600" dirty="0"/>
          </a:p>
          <a:p>
            <a:pPr lvl="0"/>
            <a:r>
              <a:rPr lang="en-US" dirty="0"/>
              <a:t>It takes three people to run a race: Timekeeper, Flag keeper and Captain.  Captain could double as one of the positions.  Recruit help prior to race day.</a:t>
            </a:r>
            <a:endParaRPr lang="en-US" sz="1600" dirty="0"/>
          </a:p>
          <a:p>
            <a:pPr lvl="0"/>
            <a:r>
              <a:rPr lang="en-US" dirty="0"/>
              <a:t>Check the weather the night before and the morning of the race to select a good course based on the forecast wind direction and speed.  The race is cancelled if there is active </a:t>
            </a:r>
            <a:r>
              <a:rPr lang="en-US" dirty="0" smtClean="0"/>
              <a:t>lightning.</a:t>
            </a:r>
            <a:r>
              <a:rPr lang="en-US" sz="1600" dirty="0"/>
              <a:t> </a:t>
            </a:r>
            <a:r>
              <a:rPr lang="en-US" sz="1600" dirty="0" smtClean="0"/>
              <a:t> </a:t>
            </a:r>
            <a:r>
              <a:rPr lang="en-US" dirty="0" smtClean="0"/>
              <a:t>Best </a:t>
            </a:r>
            <a:r>
              <a:rPr lang="en-US" dirty="0"/>
              <a:t>Internet web site for weather is </a:t>
            </a:r>
            <a:r>
              <a:rPr lang="en-US" sz="1600" u="sng" dirty="0">
                <a:hlinkClick r:id="rId2"/>
              </a:rPr>
              <a:t>www.weather.com</a:t>
            </a:r>
            <a:r>
              <a:rPr lang="en-US" dirty="0"/>
              <a:t>.</a:t>
            </a:r>
            <a:endParaRPr lang="en-US" sz="1600" dirty="0"/>
          </a:p>
          <a:p>
            <a:pPr lvl="0"/>
            <a:r>
              <a:rPr lang="en-US" dirty="0"/>
              <a:t>A Competition Committee member will meet you at 0900 </a:t>
            </a:r>
            <a:r>
              <a:rPr lang="en-US" dirty="0" err="1"/>
              <a:t>hrs</a:t>
            </a:r>
            <a:r>
              <a:rPr lang="en-US" dirty="0"/>
              <a:t> on Race Day to open the club shed to get the race committee box and supplies</a:t>
            </a:r>
            <a:r>
              <a:rPr lang="en-US" dirty="0" smtClean="0"/>
              <a:t>.</a:t>
            </a:r>
          </a:p>
          <a:p>
            <a:pPr lvl="0"/>
            <a:endParaRPr lang="en-US" sz="1600" dirty="0"/>
          </a:p>
          <a:p>
            <a:pPr lvl="0"/>
            <a:r>
              <a:rPr lang="en-US" dirty="0"/>
              <a:t>Ensure that the equipment to run the race is in the race box and working.</a:t>
            </a:r>
            <a:endParaRPr lang="en-US" sz="1600" dirty="0"/>
          </a:p>
          <a:p>
            <a:pPr lvl="1"/>
            <a:r>
              <a:rPr lang="en-US" dirty="0"/>
              <a:t>Time </a:t>
            </a:r>
            <a:r>
              <a:rPr lang="en-US" dirty="0" smtClean="0"/>
              <a:t>sheets</a:t>
            </a:r>
            <a:r>
              <a:rPr lang="en-US" sz="1600" dirty="0"/>
              <a:t>	</a:t>
            </a:r>
            <a:r>
              <a:rPr lang="en-US" sz="1600" dirty="0" smtClean="0"/>
              <a:t>		</a:t>
            </a:r>
            <a:r>
              <a:rPr lang="en-US" dirty="0" smtClean="0"/>
              <a:t>Pencils</a:t>
            </a:r>
            <a:endParaRPr lang="en-US" sz="1600" dirty="0"/>
          </a:p>
          <a:p>
            <a:pPr lvl="1"/>
            <a:r>
              <a:rPr lang="en-US" dirty="0"/>
              <a:t>Race </a:t>
            </a:r>
            <a:r>
              <a:rPr lang="en-US" dirty="0" smtClean="0"/>
              <a:t>instructions</a:t>
            </a:r>
            <a:r>
              <a:rPr lang="en-US" sz="1600" dirty="0"/>
              <a:t>	</a:t>
            </a:r>
            <a:r>
              <a:rPr lang="en-US" dirty="0" smtClean="0"/>
              <a:t>Race </a:t>
            </a:r>
            <a:r>
              <a:rPr lang="en-US" dirty="0"/>
              <a:t>courses</a:t>
            </a:r>
            <a:endParaRPr lang="en-US" sz="1600" dirty="0"/>
          </a:p>
          <a:p>
            <a:pPr lvl="1"/>
            <a:r>
              <a:rPr lang="en-US" dirty="0"/>
              <a:t>Signal </a:t>
            </a:r>
            <a:r>
              <a:rPr lang="en-US" dirty="0" smtClean="0"/>
              <a:t>flags</a:t>
            </a:r>
            <a:r>
              <a:rPr lang="en-US" sz="1600" dirty="0"/>
              <a:t>	</a:t>
            </a:r>
            <a:r>
              <a:rPr lang="en-US" sz="1600" dirty="0" smtClean="0"/>
              <a:t>		</a:t>
            </a:r>
            <a:r>
              <a:rPr lang="en-US" dirty="0" smtClean="0"/>
              <a:t>Air </a:t>
            </a:r>
            <a:r>
              <a:rPr lang="en-US" dirty="0"/>
              <a:t>horn</a:t>
            </a:r>
            <a:endParaRPr lang="en-US" sz="1600" dirty="0"/>
          </a:p>
          <a:p>
            <a:pPr lvl="1"/>
            <a:r>
              <a:rPr lang="en-US" dirty="0"/>
              <a:t>Air </a:t>
            </a:r>
            <a:r>
              <a:rPr lang="en-US" dirty="0" smtClean="0"/>
              <a:t>pump</a:t>
            </a:r>
            <a:r>
              <a:rPr lang="en-US" sz="1600" dirty="0"/>
              <a:t>	</a:t>
            </a:r>
            <a:r>
              <a:rPr lang="en-US" sz="1600" dirty="0" smtClean="0"/>
              <a:t>		</a:t>
            </a:r>
            <a:r>
              <a:rPr lang="en-US" dirty="0" smtClean="0"/>
              <a:t>Clock</a:t>
            </a:r>
          </a:p>
          <a:p>
            <a:pPr lvl="1"/>
            <a:endParaRPr lang="en-US" sz="1600" dirty="0"/>
          </a:p>
          <a:p>
            <a:pPr lvl="0"/>
            <a:r>
              <a:rPr lang="en-US" dirty="0"/>
              <a:t>The Competition Committee member will discuss the possible courses to use for the day and the length of the course based on the current weather conditions.</a:t>
            </a:r>
            <a:endParaRPr lang="en-US" sz="1600" dirty="0"/>
          </a:p>
          <a:p>
            <a:pPr lvl="0"/>
            <a:r>
              <a:rPr lang="en-US" dirty="0"/>
              <a:t>The Competition Committee member will also explain any race procedure questions you may have or any special instructions for the race.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30507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4671" y="0"/>
            <a:ext cx="9404723" cy="1400530"/>
          </a:xfrm>
        </p:spPr>
        <p:txBody>
          <a:bodyPr/>
          <a:lstStyle/>
          <a:p>
            <a:r>
              <a:rPr lang="en-US" dirty="0" err="1" smtClean="0"/>
              <a:t>Paupack</a:t>
            </a:r>
            <a:r>
              <a:rPr lang="en-US" dirty="0" smtClean="0"/>
              <a:t> Sailing Club</a:t>
            </a:r>
            <a:br>
              <a:rPr lang="en-US" dirty="0" smtClean="0"/>
            </a:br>
            <a:r>
              <a:rPr lang="en-US" dirty="0" smtClean="0"/>
              <a:t>PSC Race Committee Preparation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777240" y="1400530"/>
            <a:ext cx="1035558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MARKERS</a:t>
            </a:r>
            <a:endParaRPr lang="en-US" sz="1600" dirty="0"/>
          </a:p>
          <a:p>
            <a:pPr lvl="0"/>
            <a:r>
              <a:rPr lang="en-US" dirty="0"/>
              <a:t>The markers are round red cylinders about 3 feet tall.  </a:t>
            </a:r>
            <a:endParaRPr lang="en-US" sz="1600" dirty="0"/>
          </a:p>
          <a:p>
            <a:pPr lvl="1"/>
            <a:r>
              <a:rPr lang="en-US" dirty="0"/>
              <a:t>Recommend setting the farthest marker first and work your way back to start line.  </a:t>
            </a:r>
            <a:endParaRPr lang="en-US" sz="1600" dirty="0"/>
          </a:p>
          <a:p>
            <a:pPr lvl="1"/>
            <a:r>
              <a:rPr lang="en-US" dirty="0"/>
              <a:t>The markers can be transported deflated and inflated when being set.</a:t>
            </a:r>
            <a:endParaRPr lang="en-US" sz="1600" dirty="0"/>
          </a:p>
          <a:p>
            <a:pPr lvl="2"/>
            <a:r>
              <a:rPr lang="en-US" dirty="0"/>
              <a:t>The air pump will inflate a mark in about 3 to 5 minutes.</a:t>
            </a:r>
            <a:endParaRPr lang="en-US" sz="1600" dirty="0"/>
          </a:p>
          <a:p>
            <a:pPr lvl="1"/>
            <a:r>
              <a:rPr lang="en-US" dirty="0"/>
              <a:t>The </a:t>
            </a:r>
            <a:r>
              <a:rPr lang="en-US" dirty="0" smtClean="0"/>
              <a:t>old marks </a:t>
            </a:r>
            <a:r>
              <a:rPr lang="en-US" dirty="0"/>
              <a:t>use two anchors.</a:t>
            </a:r>
            <a:endParaRPr lang="en-US" sz="1600" dirty="0"/>
          </a:p>
          <a:p>
            <a:pPr lvl="2"/>
            <a:r>
              <a:rPr lang="en-US" dirty="0" smtClean="0"/>
              <a:t>Anchors </a:t>
            </a:r>
            <a:r>
              <a:rPr lang="en-US" dirty="0"/>
              <a:t>hold the mark in place and go to the bottom of the lake</a:t>
            </a:r>
            <a:r>
              <a:rPr lang="en-US" dirty="0" smtClean="0"/>
              <a:t>.  Shorten anchor line for depth.</a:t>
            </a:r>
            <a:endParaRPr lang="en-US" sz="1600" dirty="0"/>
          </a:p>
          <a:p>
            <a:pPr lvl="2"/>
            <a:r>
              <a:rPr lang="en-US" dirty="0"/>
              <a:t>The ball weight is used to make the mark stand up straight and has a short 4 to 6 foot line attached to it (Only used on old marks).</a:t>
            </a:r>
            <a:endParaRPr lang="en-US" sz="1600" dirty="0"/>
          </a:p>
          <a:p>
            <a:pPr lvl="1"/>
            <a:r>
              <a:rPr lang="en-US" dirty="0"/>
              <a:t>Solicit help if needed</a:t>
            </a:r>
            <a:r>
              <a:rPr lang="en-US" dirty="0" smtClean="0"/>
              <a:t>.</a:t>
            </a:r>
          </a:p>
          <a:p>
            <a:pPr lvl="1"/>
            <a:endParaRPr lang="en-US" sz="1600" dirty="0"/>
          </a:p>
          <a:p>
            <a:r>
              <a:rPr lang="en-US" u="sng" dirty="0"/>
              <a:t>COURSE</a:t>
            </a:r>
            <a:endParaRPr lang="en-US" sz="1600" dirty="0"/>
          </a:p>
          <a:p>
            <a:pPr lvl="0"/>
            <a:r>
              <a:rPr lang="en-US" dirty="0"/>
              <a:t>The course will be set the day of the race.</a:t>
            </a:r>
            <a:endParaRPr lang="en-US" sz="1600" dirty="0"/>
          </a:p>
          <a:p>
            <a:pPr lvl="0"/>
            <a:r>
              <a:rPr lang="en-US" dirty="0"/>
              <a:t>Communicate the course to the skippers by displaying the number of the course on the committee boat and by making a call to the fleet over the VHF radio channel 68.</a:t>
            </a:r>
            <a:endParaRPr lang="en-US" sz="1600" dirty="0"/>
          </a:p>
          <a:p>
            <a:pPr lvl="0"/>
            <a:r>
              <a:rPr lang="en-US" dirty="0"/>
              <a:t>If winds are light, shorten the </a:t>
            </a:r>
            <a:r>
              <a:rPr lang="en-US" dirty="0" smtClean="0"/>
              <a:t>course, lengthen the course for windier days.</a:t>
            </a:r>
            <a:endParaRPr lang="en-US" sz="1600" dirty="0"/>
          </a:p>
          <a:p>
            <a:pPr lvl="0"/>
            <a:r>
              <a:rPr lang="en-US" dirty="0"/>
              <a:t>Contact Competition Committee members for advice if needed. (Vice Commodore, Fleet Captains, Statistician).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80153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3241" y="0"/>
            <a:ext cx="9404723" cy="1400530"/>
          </a:xfrm>
        </p:spPr>
        <p:txBody>
          <a:bodyPr/>
          <a:lstStyle/>
          <a:p>
            <a:r>
              <a:rPr lang="en-US" dirty="0" err="1" smtClean="0"/>
              <a:t>Paupack</a:t>
            </a:r>
            <a:r>
              <a:rPr lang="en-US" dirty="0" smtClean="0"/>
              <a:t> Sailing Club</a:t>
            </a:r>
            <a:br>
              <a:rPr lang="en-US" dirty="0" smtClean="0"/>
            </a:br>
            <a:r>
              <a:rPr lang="en-US" dirty="0" smtClean="0"/>
              <a:t>Typical Race </a:t>
            </a:r>
            <a:r>
              <a:rPr lang="en-US" sz="3600" dirty="0" smtClean="0"/>
              <a:t>Course Setup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2712" y="195850"/>
            <a:ext cx="3921578" cy="65135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0407" y="2250281"/>
            <a:ext cx="63956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Windward </a:t>
            </a:r>
            <a:r>
              <a:rPr lang="en-US" dirty="0" smtClean="0"/>
              <a:t>Leeward Course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Directly into and from the wind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Light air course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Each pass goes through the start finish 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PSC records times on each half lap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473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Paupack</a:t>
            </a:r>
            <a:r>
              <a:rPr lang="en-US" dirty="0" smtClean="0"/>
              <a:t> Sailing Club</a:t>
            </a:r>
            <a:br>
              <a:rPr lang="en-US" dirty="0" smtClean="0"/>
            </a:br>
            <a:r>
              <a:rPr lang="en-US" dirty="0" smtClean="0"/>
              <a:t>PSC Race Courses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6111" y="2098638"/>
            <a:ext cx="3834448" cy="419548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Triangle Course</a:t>
            </a:r>
          </a:p>
          <a:p>
            <a:pPr lvl="1"/>
            <a:r>
              <a:rPr lang="en-US" dirty="0" smtClean="0"/>
              <a:t>Start Straight into Wind</a:t>
            </a:r>
          </a:p>
          <a:p>
            <a:pPr lvl="1"/>
            <a:r>
              <a:rPr lang="en-US" dirty="0" smtClean="0"/>
              <a:t>Long Narrow Lake makes Irregular Shapes</a:t>
            </a:r>
            <a:endParaRPr lang="en-US" dirty="0"/>
          </a:p>
        </p:txBody>
      </p:sp>
      <p:pic>
        <p:nvPicPr>
          <p:cNvPr id="2050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596" y="1118692"/>
            <a:ext cx="6328133" cy="562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292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4651" y="0"/>
            <a:ext cx="9404723" cy="1400530"/>
          </a:xfrm>
        </p:spPr>
        <p:txBody>
          <a:bodyPr/>
          <a:lstStyle/>
          <a:p>
            <a:r>
              <a:rPr lang="en-US" dirty="0" err="1" smtClean="0"/>
              <a:t>Paupack</a:t>
            </a:r>
            <a:r>
              <a:rPr lang="en-US" dirty="0" smtClean="0"/>
              <a:t> Sailing Club</a:t>
            </a:r>
            <a:br>
              <a:rPr lang="en-US" dirty="0" smtClean="0"/>
            </a:br>
            <a:r>
              <a:rPr lang="en-US" dirty="0" smtClean="0"/>
              <a:t>PSC Race Course 1 and 2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598" y="1520188"/>
            <a:ext cx="4429743" cy="50821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365" y="1520188"/>
            <a:ext cx="5771629" cy="508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74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4641" y="0"/>
            <a:ext cx="9404723" cy="1400530"/>
          </a:xfrm>
        </p:spPr>
        <p:txBody>
          <a:bodyPr/>
          <a:lstStyle/>
          <a:p>
            <a:r>
              <a:rPr lang="en-US" dirty="0" err="1" smtClean="0"/>
              <a:t>Paupack</a:t>
            </a:r>
            <a:r>
              <a:rPr lang="en-US" dirty="0" smtClean="0"/>
              <a:t> Sailing Club</a:t>
            </a:r>
            <a:br>
              <a:rPr lang="en-US" dirty="0" smtClean="0"/>
            </a:br>
            <a:r>
              <a:rPr lang="en-US" dirty="0" smtClean="0"/>
              <a:t>PSC Race Course 3 and 4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467" y="1360600"/>
            <a:ext cx="4290603" cy="549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530" y="1349125"/>
            <a:ext cx="4253293" cy="550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91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7501" y="0"/>
            <a:ext cx="9404723" cy="1400530"/>
          </a:xfrm>
        </p:spPr>
        <p:txBody>
          <a:bodyPr/>
          <a:lstStyle/>
          <a:p>
            <a:r>
              <a:rPr lang="en-US" dirty="0" err="1" smtClean="0"/>
              <a:t>Paupack</a:t>
            </a:r>
            <a:r>
              <a:rPr lang="en-US" dirty="0" smtClean="0"/>
              <a:t> Sailing Club</a:t>
            </a:r>
            <a:br>
              <a:rPr lang="en-US" dirty="0" smtClean="0"/>
            </a:br>
            <a:r>
              <a:rPr lang="en-US" sz="3600" dirty="0" smtClean="0"/>
              <a:t>Safety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6113" y="1870038"/>
            <a:ext cx="7480618" cy="4195481"/>
          </a:xfrm>
        </p:spPr>
        <p:txBody>
          <a:bodyPr/>
          <a:lstStyle/>
          <a:p>
            <a:pPr lvl="1"/>
            <a:r>
              <a:rPr lang="en-US" dirty="0" smtClean="0"/>
              <a:t>USCG Approved Wearable Life jacket</a:t>
            </a:r>
          </a:p>
          <a:p>
            <a:pPr lvl="2"/>
            <a:r>
              <a:rPr lang="en-US" dirty="0" smtClean="0"/>
              <a:t>Use within label </a:t>
            </a:r>
          </a:p>
          <a:p>
            <a:pPr lvl="2"/>
            <a:r>
              <a:rPr lang="en-US" dirty="0" smtClean="0"/>
              <a:t>Free of defects </a:t>
            </a:r>
            <a:r>
              <a:rPr lang="en-US" dirty="0" err="1" smtClean="0"/>
              <a:t>ie</a:t>
            </a:r>
            <a:r>
              <a:rPr lang="en-US" dirty="0" smtClean="0"/>
              <a:t>. No rips/buckles and straps in working order</a:t>
            </a:r>
          </a:p>
          <a:p>
            <a:pPr lvl="2"/>
            <a:r>
              <a:rPr lang="en-US" dirty="0" smtClean="0"/>
              <a:t>Readily accessible – stowed within easy reach</a:t>
            </a:r>
          </a:p>
          <a:p>
            <a:pPr lvl="2"/>
            <a:r>
              <a:rPr lang="en-US" dirty="0" smtClean="0"/>
              <a:t>Appropriate size</a:t>
            </a:r>
          </a:p>
          <a:p>
            <a:pPr lvl="1"/>
            <a:r>
              <a:rPr lang="en-US" dirty="0" err="1" smtClean="0"/>
              <a:t>Throwable</a:t>
            </a:r>
            <a:r>
              <a:rPr lang="en-US" dirty="0" smtClean="0"/>
              <a:t> Floatation Device</a:t>
            </a:r>
          </a:p>
          <a:p>
            <a:pPr lvl="2"/>
            <a:r>
              <a:rPr lang="en-US" dirty="0" smtClean="0"/>
              <a:t>Immediately available within arms reach</a:t>
            </a:r>
          </a:p>
          <a:p>
            <a:pPr lvl="1"/>
            <a:r>
              <a:rPr lang="en-US" dirty="0" smtClean="0"/>
              <a:t>None can be in a container or factory packaging</a:t>
            </a:r>
          </a:p>
          <a:p>
            <a:pPr lvl="1"/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744" y="3243937"/>
            <a:ext cx="4846683" cy="30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4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4671" y="0"/>
            <a:ext cx="9404723" cy="1400530"/>
          </a:xfrm>
        </p:spPr>
        <p:txBody>
          <a:bodyPr/>
          <a:lstStyle/>
          <a:p>
            <a:r>
              <a:rPr lang="en-US" dirty="0" err="1" smtClean="0"/>
              <a:t>Paupack</a:t>
            </a:r>
            <a:r>
              <a:rPr lang="en-US" dirty="0" smtClean="0"/>
              <a:t> Sailing Club</a:t>
            </a:r>
            <a:br>
              <a:rPr lang="en-US" dirty="0" smtClean="0"/>
            </a:br>
            <a:r>
              <a:rPr lang="en-US" dirty="0" smtClean="0"/>
              <a:t>PSC Race Committee Preparation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800100" y="1651990"/>
            <a:ext cx="103555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START LINE</a:t>
            </a:r>
            <a:endParaRPr lang="en-US" sz="1600" dirty="0"/>
          </a:p>
          <a:p>
            <a:pPr lvl="0"/>
            <a:r>
              <a:rPr lang="en-US" dirty="0"/>
              <a:t>The start line will be between the pin (Mark used to make the start line) and the Race Committee boat.</a:t>
            </a:r>
            <a:endParaRPr lang="en-US" sz="1600" dirty="0"/>
          </a:p>
          <a:p>
            <a:pPr lvl="0"/>
            <a:r>
              <a:rPr lang="en-US" dirty="0"/>
              <a:t>Set the start line as perpendicular to the wind and windward mark as possible.</a:t>
            </a:r>
            <a:endParaRPr lang="en-US" sz="1600" dirty="0"/>
          </a:p>
          <a:p>
            <a:pPr lvl="0"/>
            <a:r>
              <a:rPr lang="en-US" dirty="0"/>
              <a:t>The start line should be at least 2 times the length of the boats in the fleet.</a:t>
            </a:r>
            <a:endParaRPr lang="en-US" sz="1600" dirty="0"/>
          </a:p>
          <a:p>
            <a:r>
              <a:rPr lang="en-US" dirty="0"/>
              <a:t> </a:t>
            </a:r>
            <a:endParaRPr lang="en-US" sz="1600" dirty="0"/>
          </a:p>
          <a:p>
            <a:r>
              <a:rPr lang="en-US" u="sng" dirty="0"/>
              <a:t>STARTING SEQUENCE</a:t>
            </a:r>
            <a:endParaRPr lang="en-US" sz="1600" dirty="0"/>
          </a:p>
          <a:p>
            <a:pPr lvl="0"/>
            <a:r>
              <a:rPr lang="en-US" dirty="0"/>
              <a:t>Starting this year, there will two fleets and two starts - 10 minutes apart.  </a:t>
            </a:r>
            <a:endParaRPr lang="en-US" sz="1600" dirty="0"/>
          </a:p>
          <a:p>
            <a:pPr lvl="1"/>
            <a:r>
              <a:rPr lang="en-US" dirty="0"/>
              <a:t>The Cruising Fleet (B-Fleet) race will start at 1200 </a:t>
            </a:r>
            <a:r>
              <a:rPr lang="en-US" dirty="0" err="1"/>
              <a:t>hrs</a:t>
            </a:r>
            <a:r>
              <a:rPr lang="en-US" dirty="0"/>
              <a:t>, </a:t>
            </a:r>
            <a:endParaRPr lang="en-US" sz="1600" dirty="0"/>
          </a:p>
          <a:p>
            <a:pPr lvl="1"/>
            <a:r>
              <a:rPr lang="en-US" dirty="0"/>
              <a:t>The One Design Racing Fleet (A-Fleet) will start at 1210 </a:t>
            </a:r>
            <a:r>
              <a:rPr lang="en-US" dirty="0" err="1"/>
              <a:t>hrs</a:t>
            </a:r>
            <a:r>
              <a:rPr lang="en-US" dirty="0"/>
              <a:t>, </a:t>
            </a:r>
            <a:endParaRPr lang="en-US" sz="1600" dirty="0"/>
          </a:p>
          <a:p>
            <a:pPr lvl="0"/>
            <a:r>
              <a:rPr lang="en-US" dirty="0"/>
              <a:t>In the event of no wind at 1200 </a:t>
            </a:r>
            <a:r>
              <a:rPr lang="en-US" dirty="0" err="1"/>
              <a:t>hrs</a:t>
            </a:r>
            <a:r>
              <a:rPr lang="en-US" dirty="0"/>
              <a:t>, the race start can be postponed up to one hour.  </a:t>
            </a:r>
            <a:endParaRPr lang="en-US" sz="1600" dirty="0"/>
          </a:p>
          <a:p>
            <a:pPr lvl="0"/>
            <a:r>
              <a:rPr lang="en-US" dirty="0"/>
              <a:t>If the start is postponed the Race Committee should communicate an expected time that the race start procedure will be resumed. </a:t>
            </a:r>
            <a:endParaRPr lang="en-US" dirty="0" smtClean="0"/>
          </a:p>
          <a:p>
            <a:pPr lvl="0"/>
            <a:endParaRPr lang="en-US" sz="1600" dirty="0"/>
          </a:p>
          <a:p>
            <a:r>
              <a:rPr lang="en-US" u="sng" dirty="0"/>
              <a:t>RECORD RESULTS</a:t>
            </a:r>
            <a:endParaRPr lang="en-US" dirty="0"/>
          </a:p>
          <a:p>
            <a:pPr lvl="0"/>
            <a:r>
              <a:rPr lang="en-US" dirty="0"/>
              <a:t>Record the start time for each Fleet</a:t>
            </a:r>
          </a:p>
          <a:p>
            <a:pPr lvl="0"/>
            <a:r>
              <a:rPr lang="en-US" dirty="0"/>
              <a:t>Record the clock time of each boat after each lap completed on the scoring sheet.</a:t>
            </a:r>
          </a:p>
          <a:p>
            <a:pPr lvl="0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0471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5130" y="121248"/>
            <a:ext cx="9404723" cy="1400530"/>
          </a:xfrm>
        </p:spPr>
        <p:txBody>
          <a:bodyPr/>
          <a:lstStyle/>
          <a:p>
            <a:r>
              <a:rPr lang="en-US" dirty="0" err="1" smtClean="0"/>
              <a:t>Paupack</a:t>
            </a:r>
            <a:r>
              <a:rPr lang="en-US" dirty="0" smtClean="0"/>
              <a:t> Sailing Club</a:t>
            </a:r>
            <a:br>
              <a:rPr lang="en-US" dirty="0" smtClean="0"/>
            </a:br>
            <a:r>
              <a:rPr lang="en-US" sz="3600" dirty="0" smtClean="0"/>
              <a:t>Start of Race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83322" y="1694651"/>
            <a:ext cx="8946541" cy="153610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Registering with Race Committee</a:t>
            </a:r>
          </a:p>
          <a:p>
            <a:pPr lvl="1"/>
            <a:r>
              <a:rPr lang="en-US" dirty="0" smtClean="0"/>
              <a:t>Radios – VHF Channel 68</a:t>
            </a:r>
          </a:p>
          <a:p>
            <a:pPr lvl="1"/>
            <a:r>
              <a:rPr lang="en-US" dirty="0" smtClean="0"/>
              <a:t>No Communication with Race Committee after 10 minute countdown starts</a:t>
            </a:r>
          </a:p>
          <a:p>
            <a:r>
              <a:rPr lang="en-US" dirty="0" smtClean="0"/>
              <a:t>Stay Clear of start line and boats if you are not starting</a:t>
            </a:r>
            <a:endParaRPr lang="en-US" dirty="0"/>
          </a:p>
        </p:txBody>
      </p:sp>
      <p:pic>
        <p:nvPicPr>
          <p:cNvPr id="3074" name="Picture 2" descr="Cedar Point OneDesign Regat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" y="3589021"/>
            <a:ext cx="4667885" cy="309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intage Gold Cup | Star Cla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990" y="3496323"/>
            <a:ext cx="4914912" cy="327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000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3670" y="107333"/>
            <a:ext cx="10293380" cy="1400530"/>
          </a:xfrm>
        </p:spPr>
        <p:txBody>
          <a:bodyPr/>
          <a:lstStyle/>
          <a:p>
            <a:r>
              <a:rPr lang="en-US" dirty="0" err="1" smtClean="0"/>
              <a:t>Paupack</a:t>
            </a:r>
            <a:r>
              <a:rPr lang="en-US" dirty="0" smtClean="0"/>
              <a:t> Sailing Club</a:t>
            </a:r>
            <a:br>
              <a:rPr lang="en-US" dirty="0" smtClean="0"/>
            </a:br>
            <a:r>
              <a:rPr lang="en-US" sz="3600" dirty="0" smtClean="0"/>
              <a:t>Start of Race - 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RACE COUNTDOWN TIME SEQUENCE </a:t>
            </a:r>
            <a:r>
              <a:rPr lang="en-US" altLang="en-US" sz="1600" dirty="0">
                <a:solidFill>
                  <a:schemeClr val="tx1"/>
                </a:solidFill>
              </a:rPr>
              <a:t/>
            </a:r>
            <a:br>
              <a:rPr lang="en-US" altLang="en-US" sz="1600" dirty="0">
                <a:solidFill>
                  <a:schemeClr val="tx1"/>
                </a:solidFill>
              </a:rPr>
            </a:br>
            <a:endParaRPr lang="en-US" sz="36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222160"/>
              </p:ext>
            </p:extLst>
          </p:nvPr>
        </p:nvGraphicFramePr>
        <p:xfrm>
          <a:off x="2359337" y="1965958"/>
          <a:ext cx="5950273" cy="22517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2028">
                  <a:extLst>
                    <a:ext uri="{9D8B030D-6E8A-4147-A177-3AD203B41FA5}">
                      <a16:colId xmlns:a16="http://schemas.microsoft.com/office/drawing/2014/main" val="2049911862"/>
                    </a:ext>
                  </a:extLst>
                </a:gridCol>
                <a:gridCol w="4588245">
                  <a:extLst>
                    <a:ext uri="{9D8B030D-6E8A-4147-A177-3AD203B41FA5}">
                      <a16:colId xmlns:a16="http://schemas.microsoft.com/office/drawing/2014/main" val="3707461863"/>
                    </a:ext>
                  </a:extLst>
                </a:gridCol>
              </a:tblGrid>
              <a:tr h="3216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Time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Event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9233181"/>
                  </a:ext>
                </a:extLst>
              </a:tr>
              <a:tr h="3216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11:49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 Long Blast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898369"/>
                  </a:ext>
                </a:extLst>
              </a:tr>
              <a:tr h="3216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11:50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White Flag Up - 1 Short Blast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7856230"/>
                  </a:ext>
                </a:extLst>
              </a:tr>
              <a:tr h="3216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11:54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White Flag Down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4996248"/>
                  </a:ext>
                </a:extLst>
              </a:tr>
              <a:tr h="3216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11:55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Blue Flag Up - 1 Short Blast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5961859"/>
                  </a:ext>
                </a:extLst>
              </a:tr>
              <a:tr h="3216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11:59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Blue Flag Down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1789264"/>
                  </a:ext>
                </a:extLst>
              </a:tr>
              <a:tr h="3216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12:00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Red Flag Up - Sound Horn – Start of B Fleet Race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592374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771417"/>
              </p:ext>
            </p:extLst>
          </p:nvPr>
        </p:nvGraphicFramePr>
        <p:xfrm>
          <a:off x="2359337" y="4653438"/>
          <a:ext cx="5950273" cy="2113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2029">
                  <a:extLst>
                    <a:ext uri="{9D8B030D-6E8A-4147-A177-3AD203B41FA5}">
                      <a16:colId xmlns:a16="http://schemas.microsoft.com/office/drawing/2014/main" val="2930012836"/>
                    </a:ext>
                  </a:extLst>
                </a:gridCol>
                <a:gridCol w="4588244">
                  <a:extLst>
                    <a:ext uri="{9D8B030D-6E8A-4147-A177-3AD203B41FA5}">
                      <a16:colId xmlns:a16="http://schemas.microsoft.com/office/drawing/2014/main" val="4263854018"/>
                    </a:ext>
                  </a:extLst>
                </a:gridCol>
              </a:tblGrid>
              <a:tr h="3018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Time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Event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4904658"/>
                  </a:ext>
                </a:extLst>
              </a:tr>
              <a:tr h="3018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12:00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Record Wind Speed for Start of Race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7501699"/>
                  </a:ext>
                </a:extLst>
              </a:tr>
              <a:tr h="3018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12:00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Red Flag Up – Start of 10 Minute Countdown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1483193"/>
                  </a:ext>
                </a:extLst>
              </a:tr>
              <a:tr h="3018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12:04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Red Flag Down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0318885"/>
                  </a:ext>
                </a:extLst>
              </a:tr>
              <a:tr h="3018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12:05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Blue Flag Up - 1 Short Blast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5955175"/>
                  </a:ext>
                </a:extLst>
              </a:tr>
              <a:tr h="3018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12:09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Blue Flag Down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3677011"/>
                  </a:ext>
                </a:extLst>
              </a:tr>
              <a:tr h="3018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12:10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Red Flag Up - Sound Horn – Start of A Fleet Race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2998983"/>
                  </a:ext>
                </a:extLst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279327" y="1378742"/>
            <a:ext cx="240697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 - Fleet Start Sequence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9337" y="4345661"/>
            <a:ext cx="3719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- Fleet </a:t>
            </a:r>
            <a:r>
              <a:rPr lang="en-US" alt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Start Sequence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80491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1811" y="0"/>
            <a:ext cx="9404723" cy="1400530"/>
          </a:xfrm>
        </p:spPr>
        <p:txBody>
          <a:bodyPr/>
          <a:lstStyle/>
          <a:p>
            <a:r>
              <a:rPr lang="en-US" dirty="0" err="1" smtClean="0"/>
              <a:t>Paupack</a:t>
            </a:r>
            <a:r>
              <a:rPr lang="en-US" dirty="0" smtClean="0"/>
              <a:t> Sailing Club</a:t>
            </a:r>
            <a:br>
              <a:rPr lang="en-US" dirty="0" smtClean="0"/>
            </a:br>
            <a:r>
              <a:rPr lang="en-US" sz="3600" dirty="0" smtClean="0"/>
              <a:t>Pins and Marks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193" y="1372310"/>
            <a:ext cx="8946541" cy="1330362"/>
          </a:xfrm>
        </p:spPr>
        <p:txBody>
          <a:bodyPr/>
          <a:lstStyle/>
          <a:p>
            <a:r>
              <a:rPr lang="en-US" dirty="0" smtClean="0"/>
              <a:t>Starting Pin does not require room to maneuver</a:t>
            </a:r>
          </a:p>
          <a:p>
            <a:r>
              <a:rPr lang="en-US" dirty="0" smtClean="0"/>
              <a:t>Provide Room at a Mark</a:t>
            </a:r>
          </a:p>
          <a:p>
            <a:pPr lvl="1"/>
            <a:r>
              <a:rPr lang="en-US" dirty="0" smtClean="0"/>
              <a:t>Overlap within3 Boat lengths </a:t>
            </a:r>
            <a:endParaRPr lang="en-US" dirty="0"/>
          </a:p>
        </p:txBody>
      </p:sp>
      <p:pic>
        <p:nvPicPr>
          <p:cNvPr id="5122" name="Picture 2" descr="Mark-Room Diagram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783080"/>
            <a:ext cx="7372348" cy="491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241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Paupack</a:t>
            </a:r>
            <a:r>
              <a:rPr lang="en-US" dirty="0" smtClean="0"/>
              <a:t> Sailing Club</a:t>
            </a:r>
            <a:br>
              <a:rPr lang="en-US" dirty="0" smtClean="0"/>
            </a:br>
            <a:r>
              <a:rPr lang="en-US" sz="3600" dirty="0" smtClean="0"/>
              <a:t>PSC</a:t>
            </a:r>
            <a:r>
              <a:rPr lang="en-US" dirty="0" smtClean="0"/>
              <a:t> </a:t>
            </a:r>
            <a:r>
              <a:rPr lang="en-US" sz="3600" dirty="0" smtClean="0"/>
              <a:t>Race Rules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725072"/>
          </a:xfrm>
        </p:spPr>
        <p:txBody>
          <a:bodyPr/>
          <a:lstStyle/>
          <a:p>
            <a:r>
              <a:rPr lang="en-US" dirty="0" smtClean="0"/>
              <a:t>PSC Time Limits</a:t>
            </a:r>
          </a:p>
          <a:p>
            <a:pPr lvl="1"/>
            <a:r>
              <a:rPr lang="en-US" dirty="0" smtClean="0"/>
              <a:t>Start of Race Requires </a:t>
            </a:r>
            <a:r>
              <a:rPr lang="en-US" dirty="0" smtClean="0"/>
              <a:t>4 </a:t>
            </a:r>
            <a:r>
              <a:rPr lang="en-US" dirty="0" smtClean="0"/>
              <a:t>knots of Wind</a:t>
            </a:r>
          </a:p>
          <a:p>
            <a:pPr lvl="1"/>
            <a:r>
              <a:rPr lang="en-US" dirty="0" smtClean="0"/>
              <a:t>Not enough Wind to Start the Race by 1:00</a:t>
            </a:r>
          </a:p>
          <a:p>
            <a:pPr lvl="1"/>
            <a:r>
              <a:rPr lang="en-US" dirty="0" smtClean="0"/>
              <a:t>No Boat Reaches the First Mark in 45 Minutes</a:t>
            </a:r>
          </a:p>
          <a:p>
            <a:r>
              <a:rPr lang="en-US" dirty="0" smtClean="0"/>
              <a:t>Immediate Termination of a Race</a:t>
            </a:r>
          </a:p>
          <a:p>
            <a:pPr lvl="1"/>
            <a:r>
              <a:rPr lang="en-US" dirty="0" smtClean="0"/>
              <a:t>Visible Lightning</a:t>
            </a:r>
          </a:p>
          <a:p>
            <a:r>
              <a:rPr lang="en-US" dirty="0" smtClean="0"/>
              <a:t>2/3 </a:t>
            </a:r>
            <a:r>
              <a:rPr lang="en-US" dirty="0" err="1" smtClean="0"/>
              <a:t>rds</a:t>
            </a:r>
            <a:r>
              <a:rPr lang="en-US" dirty="0" smtClean="0"/>
              <a:t> of the</a:t>
            </a:r>
            <a:r>
              <a:rPr lang="en-US" dirty="0"/>
              <a:t> Club </a:t>
            </a:r>
            <a:r>
              <a:rPr lang="en-US" dirty="0" smtClean="0"/>
              <a:t>that started must finish a lap for the lap to count</a:t>
            </a:r>
          </a:p>
          <a:p>
            <a:r>
              <a:rPr lang="en-US" dirty="0" smtClean="0"/>
              <a:t>A lap must be completed by 4:00 for the lap to be scored</a:t>
            </a:r>
          </a:p>
          <a:p>
            <a:r>
              <a:rPr lang="en-US" dirty="0" smtClean="0"/>
              <a:t>If you miss a race, scored by the number of boats + 1</a:t>
            </a:r>
          </a:p>
          <a:p>
            <a:r>
              <a:rPr lang="en-US" dirty="0" smtClean="0"/>
              <a:t>The highest 2 scores of the season are thrown 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138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951" y="0"/>
            <a:ext cx="9404723" cy="1400530"/>
          </a:xfrm>
        </p:spPr>
        <p:txBody>
          <a:bodyPr/>
          <a:lstStyle/>
          <a:p>
            <a:r>
              <a:rPr lang="en-US" dirty="0" err="1" smtClean="0"/>
              <a:t>Paupack</a:t>
            </a:r>
            <a:r>
              <a:rPr lang="en-US" dirty="0" smtClean="0"/>
              <a:t> Sailing Club</a:t>
            </a:r>
            <a:br>
              <a:rPr lang="en-US" dirty="0" smtClean="0"/>
            </a:br>
            <a:r>
              <a:rPr lang="en-US" sz="3600" dirty="0" smtClean="0"/>
              <a:t>Race Tactics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4203" y="2029180"/>
            <a:ext cx="3959197" cy="1022629"/>
          </a:xfrm>
        </p:spPr>
        <p:txBody>
          <a:bodyPr>
            <a:normAutofit/>
          </a:bodyPr>
          <a:lstStyle/>
          <a:p>
            <a:r>
              <a:rPr lang="en-US" dirty="0"/>
              <a:t>Sail Shorter</a:t>
            </a:r>
            <a:endParaRPr lang="en-US" dirty="0" smtClean="0"/>
          </a:p>
          <a:p>
            <a:pPr lvl="1"/>
            <a:r>
              <a:rPr lang="en-US" sz="2000" dirty="0" smtClean="0"/>
              <a:t>Ladders and Wind Shifts</a:t>
            </a:r>
            <a:endParaRPr lang="en-US" sz="2000" dirty="0"/>
          </a:p>
        </p:txBody>
      </p:sp>
      <p:pic>
        <p:nvPicPr>
          <p:cNvPr id="8" name="Picture 2" descr="http://www.sailingbreezes.com/sailing_breezes_current/articles/April05/images/del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42950"/>
            <a:ext cx="7687945" cy="598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188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941" y="0"/>
            <a:ext cx="9404723" cy="1400530"/>
          </a:xfrm>
        </p:spPr>
        <p:txBody>
          <a:bodyPr/>
          <a:lstStyle/>
          <a:p>
            <a:r>
              <a:rPr lang="en-US" dirty="0" err="1" smtClean="0"/>
              <a:t>Paupack</a:t>
            </a:r>
            <a:r>
              <a:rPr lang="en-US" dirty="0" smtClean="0"/>
              <a:t> Sailing Club</a:t>
            </a:r>
            <a:br>
              <a:rPr lang="en-US" dirty="0" smtClean="0"/>
            </a:br>
            <a:r>
              <a:rPr lang="en-US" sz="3600" dirty="0" smtClean="0"/>
              <a:t>Race Tactics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46813" y="390209"/>
            <a:ext cx="4017327" cy="1010321"/>
          </a:xfrm>
        </p:spPr>
        <p:txBody>
          <a:bodyPr/>
          <a:lstStyle/>
          <a:p>
            <a:r>
              <a:rPr lang="en-US" dirty="0" smtClean="0"/>
              <a:t>Sail Shorter </a:t>
            </a:r>
          </a:p>
          <a:p>
            <a:pPr lvl="1"/>
            <a:r>
              <a:rPr lang="en-US" dirty="0" smtClean="0"/>
              <a:t>Lay Lines and Wind Shifts</a:t>
            </a:r>
            <a:endParaRPr lang="en-US" dirty="0"/>
          </a:p>
        </p:txBody>
      </p:sp>
      <p:pic>
        <p:nvPicPr>
          <p:cNvPr id="7170" name="Picture 2" descr="https://sailzing.com/wp-content/uploads/2019/02/finish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135" y="1538569"/>
            <a:ext cx="9705975" cy="51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2348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004" y="147937"/>
            <a:ext cx="9404723" cy="1400530"/>
          </a:xfrm>
        </p:spPr>
        <p:txBody>
          <a:bodyPr/>
          <a:lstStyle/>
          <a:p>
            <a:r>
              <a:rPr lang="en-US" dirty="0" err="1" smtClean="0"/>
              <a:t>Paupack</a:t>
            </a:r>
            <a:r>
              <a:rPr lang="en-US" dirty="0" smtClean="0"/>
              <a:t> Sailing Club</a:t>
            </a:r>
            <a:br>
              <a:rPr lang="en-US" dirty="0" smtClean="0"/>
            </a:br>
            <a:r>
              <a:rPr lang="en-US" sz="3600" dirty="0" smtClean="0"/>
              <a:t>Race Tactics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3892" y="848202"/>
            <a:ext cx="3595186" cy="1278572"/>
          </a:xfrm>
        </p:spPr>
        <p:txBody>
          <a:bodyPr>
            <a:normAutofit/>
          </a:bodyPr>
          <a:lstStyle/>
          <a:p>
            <a:r>
              <a:rPr lang="en-US" dirty="0" smtClean="0"/>
              <a:t>Velocity Made Good</a:t>
            </a:r>
          </a:p>
          <a:p>
            <a:pPr lvl="1"/>
            <a:r>
              <a:rPr lang="en-US" dirty="0" smtClean="0"/>
              <a:t>Sail Shorter ?</a:t>
            </a:r>
          </a:p>
          <a:p>
            <a:pPr lvl="1"/>
            <a:r>
              <a:rPr lang="en-US" dirty="0" smtClean="0"/>
              <a:t>Sail Faster ?</a:t>
            </a:r>
            <a:endParaRPr lang="en-US" dirty="0"/>
          </a:p>
        </p:txBody>
      </p:sp>
      <p:pic>
        <p:nvPicPr>
          <p:cNvPr id="8194" name="Picture 2" descr="https://keyassets.timeincuk.net/inspirewp/live/wp-content/uploads/sites/21/2015/06/5-tips-surfing-Diag-2-Nov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16889"/>
            <a:ext cx="5566410" cy="650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sailingbreezes.com/sailing_breezes_current/articles/BS02/images/dell1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" y="2051262"/>
            <a:ext cx="5387975" cy="466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3841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Paupack</a:t>
            </a:r>
            <a:r>
              <a:rPr lang="en-US" dirty="0" smtClean="0"/>
              <a:t> Sailing Club</a:t>
            </a:r>
            <a:br>
              <a:rPr lang="en-US" dirty="0" smtClean="0"/>
            </a:br>
            <a:r>
              <a:rPr lang="en-US" sz="3600" dirty="0" smtClean="0"/>
              <a:t>Race Tactics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633" y="2087208"/>
            <a:ext cx="7629208" cy="4195481"/>
          </a:xfrm>
        </p:spPr>
        <p:txBody>
          <a:bodyPr/>
          <a:lstStyle/>
          <a:p>
            <a:r>
              <a:rPr lang="en-US" dirty="0" smtClean="0"/>
              <a:t>Mast Tuning</a:t>
            </a:r>
          </a:p>
          <a:p>
            <a:pPr lvl="1"/>
            <a:r>
              <a:rPr lang="en-US" dirty="0" smtClean="0"/>
              <a:t>Find a guide for your boat</a:t>
            </a:r>
          </a:p>
          <a:p>
            <a:pPr lvl="1"/>
            <a:r>
              <a:rPr lang="en-US" dirty="0" smtClean="0"/>
              <a:t>Rake – Changes Center of Balance/Weather Helm</a:t>
            </a:r>
          </a:p>
          <a:p>
            <a:pPr lvl="1"/>
            <a:r>
              <a:rPr lang="en-US" dirty="0" smtClean="0"/>
              <a:t>Center your Mast – Upper Shrouds First, Halyard to </a:t>
            </a:r>
            <a:r>
              <a:rPr lang="en-US" dirty="0"/>
              <a:t>B</a:t>
            </a:r>
            <a:r>
              <a:rPr lang="en-US" dirty="0" smtClean="0"/>
              <a:t>oth Sides</a:t>
            </a:r>
          </a:p>
          <a:p>
            <a:pPr lvl="1"/>
            <a:r>
              <a:rPr lang="en-US" dirty="0" smtClean="0"/>
              <a:t>Mast in Column – Use lower shrouds and Halyard to align mast </a:t>
            </a:r>
          </a:p>
          <a:p>
            <a:pPr lvl="1"/>
            <a:r>
              <a:rPr lang="en-US" dirty="0" smtClean="0"/>
              <a:t>Bend – Tighten Uppers to Bend </a:t>
            </a:r>
            <a:r>
              <a:rPr lang="en-US" dirty="0"/>
              <a:t>M</a:t>
            </a:r>
            <a:r>
              <a:rPr lang="en-US" dirty="0" smtClean="0"/>
              <a:t>ast </a:t>
            </a:r>
          </a:p>
          <a:p>
            <a:pPr lvl="1"/>
            <a:r>
              <a:rPr lang="en-US" dirty="0" smtClean="0"/>
              <a:t>Tip Fall Off and Side Bend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9218" name="Picture 2" descr="https://cfd.northsails.com/sailing/wp-content/uploads/2016/10/08142046/1-NS-NorthU_Rig_Tuning_Illustrations_10.17.16-04-Fig-2-300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784" y="32004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cfd.northsails.com/sailing/wp-content/uploads/2016/10/08142043/1-NS-NorthU_Rig_Tuning_Illustrations_10.17.16-07-Fig-5-300x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885" y="35433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809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7975" y="160337"/>
            <a:ext cx="5852795" cy="1400530"/>
          </a:xfrm>
        </p:spPr>
        <p:txBody>
          <a:bodyPr/>
          <a:lstStyle/>
          <a:p>
            <a:r>
              <a:rPr lang="en-US" dirty="0" err="1" smtClean="0"/>
              <a:t>Paupack</a:t>
            </a:r>
            <a:r>
              <a:rPr lang="en-US" dirty="0" smtClean="0"/>
              <a:t> Sailing Club</a:t>
            </a:r>
            <a:br>
              <a:rPr lang="en-US" dirty="0" smtClean="0"/>
            </a:br>
            <a:r>
              <a:rPr lang="en-US" sz="3600" dirty="0" smtClean="0"/>
              <a:t>Race Tactics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7975" y="1847178"/>
            <a:ext cx="5640388" cy="47918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Sail Faster – Main Sail Trim</a:t>
            </a:r>
          </a:p>
          <a:p>
            <a:pPr lvl="1"/>
            <a:r>
              <a:rPr lang="en-US" dirty="0" smtClean="0"/>
              <a:t>Deeper Draft in Light Air</a:t>
            </a:r>
          </a:p>
          <a:p>
            <a:pPr lvl="2"/>
            <a:r>
              <a:rPr lang="en-US" dirty="0" smtClean="0"/>
              <a:t>Top Batten Parallel to Boom / No Twist</a:t>
            </a:r>
          </a:p>
          <a:p>
            <a:pPr lvl="1"/>
            <a:r>
              <a:rPr lang="en-US" dirty="0" smtClean="0"/>
              <a:t>Bigger Air, More Heel</a:t>
            </a:r>
          </a:p>
          <a:p>
            <a:pPr lvl="2"/>
            <a:r>
              <a:rPr lang="en-US" dirty="0" smtClean="0"/>
              <a:t>Flatten Sails as Heel Increases</a:t>
            </a:r>
          </a:p>
          <a:p>
            <a:pPr lvl="2"/>
            <a:r>
              <a:rPr lang="en-US" dirty="0" smtClean="0"/>
              <a:t>Tighten Halyard, Cunningham, Outhaul to Move Draft Forward</a:t>
            </a:r>
          </a:p>
          <a:p>
            <a:pPr lvl="2"/>
            <a:r>
              <a:rPr lang="en-US" dirty="0" smtClean="0"/>
              <a:t>Loosen Main Sheet to increase twist, Spill Air</a:t>
            </a:r>
          </a:p>
          <a:p>
            <a:pPr lvl="1"/>
            <a:r>
              <a:rPr lang="en-US" dirty="0" smtClean="0"/>
              <a:t>Watch Telltales for Proper Trim</a:t>
            </a:r>
          </a:p>
          <a:p>
            <a:pPr lvl="2"/>
            <a:r>
              <a:rPr lang="en-US" dirty="0" smtClean="0"/>
              <a:t>Flow Straight Back</a:t>
            </a:r>
          </a:p>
          <a:p>
            <a:pPr lvl="2"/>
            <a:r>
              <a:rPr lang="en-US" dirty="0" smtClean="0"/>
              <a:t>Top Leach Telltale May Wrap Leeward</a:t>
            </a:r>
          </a:p>
          <a:p>
            <a:pPr lvl="1"/>
            <a:r>
              <a:rPr lang="en-US" dirty="0"/>
              <a:t>To Much Weather Helm (Rudder Drag)</a:t>
            </a:r>
          </a:p>
          <a:p>
            <a:pPr lvl="2"/>
            <a:r>
              <a:rPr lang="en-US" dirty="0"/>
              <a:t>Flatten Main, Ease Main, Still to Much?</a:t>
            </a:r>
          </a:p>
          <a:p>
            <a:pPr lvl="3"/>
            <a:r>
              <a:rPr lang="en-US" dirty="0"/>
              <a:t>Move Mast Rake Forward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AutoShape 2" descr="How-to: Mainsail Trim 101 - Sail Magaz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ow-to: Mainsail Trim 101 - Sail Magaz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6" name="Picture 6" descr="How-to: Mainsail Trim 101 - Sail Magaz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770" y="160337"/>
            <a:ext cx="5875020" cy="647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980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3201" y="98388"/>
            <a:ext cx="9404723" cy="1400530"/>
          </a:xfrm>
        </p:spPr>
        <p:txBody>
          <a:bodyPr/>
          <a:lstStyle/>
          <a:p>
            <a:r>
              <a:rPr lang="en-US" dirty="0" err="1" smtClean="0"/>
              <a:t>Paupack</a:t>
            </a:r>
            <a:r>
              <a:rPr lang="en-US" dirty="0" smtClean="0"/>
              <a:t> Sailing Club</a:t>
            </a:r>
            <a:br>
              <a:rPr lang="en-US" dirty="0" smtClean="0"/>
            </a:br>
            <a:r>
              <a:rPr lang="en-US" sz="3600" dirty="0" smtClean="0"/>
              <a:t>Safety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2291" y="1687158"/>
            <a:ext cx="6188539" cy="4195481"/>
          </a:xfrm>
        </p:spPr>
        <p:txBody>
          <a:bodyPr/>
          <a:lstStyle/>
          <a:p>
            <a:r>
              <a:rPr lang="en-US" dirty="0" smtClean="0"/>
              <a:t>Fire Extinguisher</a:t>
            </a:r>
          </a:p>
          <a:p>
            <a:pPr lvl="1"/>
            <a:r>
              <a:rPr lang="en-US" dirty="0" smtClean="0"/>
              <a:t>New Regulations As of April 20, 2022</a:t>
            </a:r>
          </a:p>
          <a:p>
            <a:pPr lvl="2"/>
            <a:r>
              <a:rPr lang="en-US" dirty="0" smtClean="0"/>
              <a:t>Must State: Marine Type – USCG Approved</a:t>
            </a:r>
          </a:p>
          <a:p>
            <a:pPr lvl="2"/>
            <a:r>
              <a:rPr lang="en-US" dirty="0"/>
              <a:t>ABC – Solid, Liquid, Chemicals</a:t>
            </a:r>
          </a:p>
          <a:p>
            <a:pPr lvl="3"/>
            <a:r>
              <a:rPr lang="en-US" dirty="0"/>
              <a:t>Older than 2017, B-I or B-II </a:t>
            </a:r>
            <a:r>
              <a:rPr lang="en-US" dirty="0" smtClean="0"/>
              <a:t>required</a:t>
            </a:r>
          </a:p>
          <a:p>
            <a:pPr lvl="3"/>
            <a:r>
              <a:rPr lang="en-US" dirty="0" smtClean="0"/>
              <a:t>ABC rating the best</a:t>
            </a:r>
            <a:endParaRPr lang="en-US" dirty="0"/>
          </a:p>
          <a:p>
            <a:pPr lvl="2"/>
            <a:r>
              <a:rPr lang="en-US" dirty="0" smtClean="0"/>
              <a:t>Fire Extinguisher cannot be older than 12 years</a:t>
            </a:r>
          </a:p>
          <a:p>
            <a:pPr lvl="3"/>
            <a:r>
              <a:rPr lang="en-US" dirty="0" smtClean="0"/>
              <a:t>05 on bottom means 2005 manufacturing date</a:t>
            </a:r>
          </a:p>
          <a:p>
            <a:pPr lvl="3"/>
            <a:r>
              <a:rPr lang="en-US" dirty="0" smtClean="0"/>
              <a:t>26+ boats need 2 Fire Extinguishers</a:t>
            </a:r>
          </a:p>
          <a:p>
            <a:pPr lvl="2"/>
            <a:r>
              <a:rPr lang="en-US" dirty="0" smtClean="0"/>
              <a:t>Mount vertically, readily accessible</a:t>
            </a:r>
          </a:p>
        </p:txBody>
      </p:sp>
      <p:pic>
        <p:nvPicPr>
          <p:cNvPr id="14338" name="Picture 2" descr="https://www.boatus.org/assets/img/fire-extinguishers/fire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554" y="3939322"/>
            <a:ext cx="2102484" cy="280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www.boatus.org/assets/img/fire-extinguishers/fire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62" y="1687158"/>
            <a:ext cx="3790939" cy="505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15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5130" y="93388"/>
            <a:ext cx="9404723" cy="1400530"/>
          </a:xfrm>
        </p:spPr>
        <p:txBody>
          <a:bodyPr/>
          <a:lstStyle/>
          <a:p>
            <a:r>
              <a:rPr lang="en-US" dirty="0" err="1" smtClean="0"/>
              <a:t>Paupack</a:t>
            </a:r>
            <a:r>
              <a:rPr lang="en-US" dirty="0" smtClean="0"/>
              <a:t> Sailing Club</a:t>
            </a:r>
            <a:br>
              <a:rPr lang="en-US" dirty="0" smtClean="0"/>
            </a:br>
            <a:r>
              <a:rPr lang="en-US" sz="3600" dirty="0" smtClean="0"/>
              <a:t>Race Tactics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55172" y="1003944"/>
            <a:ext cx="5114607" cy="90486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Sail Faster – Genoa/Jib Sail Trim</a:t>
            </a:r>
          </a:p>
          <a:p>
            <a:pPr lvl="1"/>
            <a:r>
              <a:rPr lang="en-US" dirty="0" smtClean="0"/>
              <a:t>Tighten Halyard, Forestay or Backstay to Flatten Head Sail in Bigger Wind</a:t>
            </a:r>
            <a:endParaRPr lang="en-US" dirty="0"/>
          </a:p>
        </p:txBody>
      </p:sp>
      <p:pic>
        <p:nvPicPr>
          <p:cNvPr id="11266" name="Picture 2" descr="GENOA DETAIL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4" y="2226512"/>
            <a:ext cx="5330827" cy="438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GENOA DETAIL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388" y="2219818"/>
            <a:ext cx="5350932" cy="439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1501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8763" y="0"/>
            <a:ext cx="9404723" cy="1400530"/>
          </a:xfrm>
        </p:spPr>
        <p:txBody>
          <a:bodyPr/>
          <a:lstStyle/>
          <a:p>
            <a:r>
              <a:rPr lang="en-US" dirty="0" err="1" smtClean="0"/>
              <a:t>Paupack</a:t>
            </a:r>
            <a:r>
              <a:rPr lang="en-US" dirty="0" smtClean="0"/>
              <a:t> Sailing Club</a:t>
            </a:r>
            <a:br>
              <a:rPr lang="en-US" dirty="0" smtClean="0"/>
            </a:br>
            <a:r>
              <a:rPr lang="en-US" sz="3600" dirty="0" smtClean="0"/>
              <a:t>Race Tactics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517" y="1586874"/>
            <a:ext cx="4621213" cy="2699376"/>
          </a:xfrm>
        </p:spPr>
        <p:txBody>
          <a:bodyPr>
            <a:normAutofit/>
          </a:bodyPr>
          <a:lstStyle/>
          <a:p>
            <a:r>
              <a:rPr lang="en-US" dirty="0" smtClean="0"/>
              <a:t>Sail Faster – Balance Your Sails</a:t>
            </a:r>
          </a:p>
          <a:p>
            <a:pPr lvl="1"/>
            <a:r>
              <a:rPr lang="en-US" dirty="0" smtClean="0"/>
              <a:t>Keep Slot Open</a:t>
            </a:r>
          </a:p>
          <a:p>
            <a:pPr lvl="1"/>
            <a:r>
              <a:rPr lang="en-US" dirty="0"/>
              <a:t>To Much Weather Helm (Rudder Drag)</a:t>
            </a:r>
          </a:p>
          <a:p>
            <a:pPr lvl="2"/>
            <a:r>
              <a:rPr lang="en-US" dirty="0"/>
              <a:t>Flatten Main, Ease </a:t>
            </a:r>
            <a:r>
              <a:rPr lang="en-US" dirty="0" smtClean="0"/>
              <a:t>Main</a:t>
            </a:r>
          </a:p>
          <a:p>
            <a:pPr lvl="2"/>
            <a:r>
              <a:rPr lang="en-US" dirty="0" smtClean="0"/>
              <a:t>Still </a:t>
            </a:r>
            <a:r>
              <a:rPr lang="en-US" dirty="0"/>
              <a:t>to Much?</a:t>
            </a:r>
          </a:p>
          <a:p>
            <a:pPr lvl="3"/>
            <a:r>
              <a:rPr lang="en-US" dirty="0"/>
              <a:t>Move Mast Rake Forward</a:t>
            </a:r>
          </a:p>
          <a:p>
            <a:endParaRPr lang="en-US" dirty="0"/>
          </a:p>
        </p:txBody>
      </p:sp>
      <p:pic>
        <p:nvPicPr>
          <p:cNvPr id="12290" name="Picture 2" descr="Sail Trim Points of Sail Sailboat Terminology Sailing Basics - ppt video  onlin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21" y="1211581"/>
            <a:ext cx="7187564" cy="539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3757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8763" y="0"/>
            <a:ext cx="9404723" cy="1400530"/>
          </a:xfrm>
        </p:spPr>
        <p:txBody>
          <a:bodyPr/>
          <a:lstStyle/>
          <a:p>
            <a:r>
              <a:rPr lang="en-US" dirty="0" err="1" smtClean="0"/>
              <a:t>Paupack</a:t>
            </a:r>
            <a:r>
              <a:rPr lang="en-US" dirty="0" smtClean="0"/>
              <a:t> Sailing Club</a:t>
            </a:r>
            <a:br>
              <a:rPr lang="en-US" dirty="0" smtClean="0"/>
            </a:br>
            <a:r>
              <a:rPr lang="en-US" sz="3600" dirty="0" smtClean="0"/>
              <a:t>Is a Fun Club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377" y="1838334"/>
            <a:ext cx="4621213" cy="2082156"/>
          </a:xfrm>
        </p:spPr>
        <p:txBody>
          <a:bodyPr>
            <a:normAutofit/>
          </a:bodyPr>
          <a:lstStyle/>
          <a:p>
            <a:r>
              <a:rPr lang="en-US" dirty="0" smtClean="0"/>
              <a:t>No Off the Water Protests</a:t>
            </a:r>
          </a:p>
          <a:p>
            <a:r>
              <a:rPr lang="en-US" dirty="0" smtClean="0"/>
              <a:t>Learn by Doing</a:t>
            </a:r>
          </a:p>
          <a:p>
            <a:r>
              <a:rPr lang="en-US" dirty="0" smtClean="0"/>
              <a:t>Improve Your Sailing Skills</a:t>
            </a:r>
          </a:p>
          <a:p>
            <a:r>
              <a:rPr lang="en-US" dirty="0" smtClean="0"/>
              <a:t>Meet Great People!</a:t>
            </a:r>
            <a:endParaRPr lang="en-US" dirty="0"/>
          </a:p>
        </p:txBody>
      </p:sp>
      <p:pic>
        <p:nvPicPr>
          <p:cNvPr id="15362" name="Picture 2" descr="https://cdn.ussailing.org/wp-content/uploads/2020/07/High-Five-Fun-e15955977355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228" y="1400530"/>
            <a:ext cx="7824948" cy="521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628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Paupack</a:t>
            </a:r>
            <a:r>
              <a:rPr lang="en-US" dirty="0" smtClean="0"/>
              <a:t> Sailing Club</a:t>
            </a:r>
            <a:br>
              <a:rPr lang="en-US" dirty="0" smtClean="0"/>
            </a:br>
            <a:r>
              <a:rPr lang="en-US" sz="3600" dirty="0" smtClean="0"/>
              <a:t>Safety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USCG Safety Inspections</a:t>
            </a:r>
          </a:p>
          <a:p>
            <a:pPr lvl="1"/>
            <a:r>
              <a:rPr lang="en-US" dirty="0"/>
              <a:t>Life Vests and Fire Extinguishers</a:t>
            </a:r>
          </a:p>
          <a:p>
            <a:pPr lvl="1"/>
            <a:r>
              <a:rPr lang="en-US" dirty="0" smtClean="0"/>
              <a:t>Backfire flame control – each carburetor of gasoline engines</a:t>
            </a:r>
          </a:p>
          <a:p>
            <a:pPr lvl="1"/>
            <a:r>
              <a:rPr lang="en-US" dirty="0" smtClean="0"/>
              <a:t>Registration and Numbering</a:t>
            </a:r>
          </a:p>
          <a:p>
            <a:pPr lvl="1"/>
            <a:r>
              <a:rPr lang="en-US" dirty="0" smtClean="0"/>
              <a:t>Navigation Lights if cruising after sunset</a:t>
            </a:r>
          </a:p>
          <a:p>
            <a:pPr lvl="1"/>
            <a:r>
              <a:rPr lang="en-US" dirty="0" smtClean="0"/>
              <a:t>Ventilation</a:t>
            </a:r>
          </a:p>
          <a:p>
            <a:pPr lvl="1"/>
            <a:r>
              <a:rPr lang="en-US" dirty="0" smtClean="0"/>
              <a:t>Distress Signals (flares, horns, etc.)</a:t>
            </a:r>
          </a:p>
          <a:p>
            <a:pPr lvl="1"/>
            <a:r>
              <a:rPr lang="en-US" dirty="0" smtClean="0"/>
              <a:t>Battery Covers and Connections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980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3211" y="0"/>
            <a:ext cx="9404723" cy="1400530"/>
          </a:xfrm>
        </p:spPr>
        <p:txBody>
          <a:bodyPr/>
          <a:lstStyle/>
          <a:p>
            <a:r>
              <a:rPr lang="en-US" dirty="0" err="1" smtClean="0"/>
              <a:t>Paupack</a:t>
            </a:r>
            <a:r>
              <a:rPr lang="en-US" dirty="0" smtClean="0"/>
              <a:t> Sailing Club</a:t>
            </a:r>
            <a:br>
              <a:rPr lang="en-US" dirty="0" smtClean="0"/>
            </a:br>
            <a:r>
              <a:rPr lang="en-US" sz="3600" dirty="0" smtClean="0"/>
              <a:t>Safety - </a:t>
            </a:r>
            <a:r>
              <a:rPr lang="en-US" sz="3600" dirty="0"/>
              <a:t>Man Overboard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3221" y="2178648"/>
            <a:ext cx="5126039" cy="4195481"/>
          </a:xfrm>
        </p:spPr>
        <p:txBody>
          <a:bodyPr/>
          <a:lstStyle/>
          <a:p>
            <a:pPr lvl="1"/>
            <a:r>
              <a:rPr lang="en-US" dirty="0" smtClean="0"/>
              <a:t>Throw </a:t>
            </a:r>
            <a:r>
              <a:rPr lang="en-US" dirty="0"/>
              <a:t>Life Ring</a:t>
            </a:r>
          </a:p>
          <a:p>
            <a:pPr lvl="1"/>
            <a:r>
              <a:rPr lang="en-US" dirty="0" smtClean="0"/>
              <a:t>Mark Position</a:t>
            </a:r>
          </a:p>
          <a:p>
            <a:pPr lvl="1"/>
            <a:r>
              <a:rPr lang="en-US" dirty="0" smtClean="0"/>
              <a:t>3 horn/whistle blasts</a:t>
            </a:r>
          </a:p>
          <a:p>
            <a:pPr lvl="1"/>
            <a:r>
              <a:rPr lang="en-US" dirty="0" smtClean="0"/>
              <a:t>Note Wind Speed and Direction</a:t>
            </a:r>
          </a:p>
          <a:p>
            <a:pPr lvl="1"/>
            <a:r>
              <a:rPr lang="en-US" dirty="0" smtClean="0"/>
              <a:t>Post Outlooks</a:t>
            </a:r>
          </a:p>
          <a:p>
            <a:pPr lvl="1"/>
            <a:r>
              <a:rPr lang="en-US" dirty="0" smtClean="0"/>
              <a:t>Recovery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/>
              <a:t>Practice Man </a:t>
            </a:r>
            <a:r>
              <a:rPr lang="en-US" dirty="0" smtClean="0"/>
              <a:t>Overboard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 </a:t>
            </a:r>
            <a:r>
              <a:rPr lang="en-US" dirty="0"/>
              <a:t>with a floatation </a:t>
            </a:r>
            <a:r>
              <a:rPr lang="en-US" dirty="0" smtClean="0"/>
              <a:t>device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270" y="1337112"/>
            <a:ext cx="6427869" cy="529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6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7529" y="152681"/>
            <a:ext cx="9404723" cy="1400530"/>
          </a:xfrm>
        </p:spPr>
        <p:txBody>
          <a:bodyPr/>
          <a:lstStyle/>
          <a:p>
            <a:r>
              <a:rPr lang="en-US" dirty="0" err="1" smtClean="0"/>
              <a:t>Paupack</a:t>
            </a:r>
            <a:r>
              <a:rPr lang="en-US" dirty="0" smtClean="0"/>
              <a:t> Sailing Club</a:t>
            </a:r>
            <a:br>
              <a:rPr lang="en-US" dirty="0" smtClean="0"/>
            </a:br>
            <a:r>
              <a:rPr lang="en-US" sz="3600" dirty="0" smtClean="0"/>
              <a:t>Safety - </a:t>
            </a:r>
            <a:r>
              <a:rPr lang="en-US" sz="3600" dirty="0"/>
              <a:t>Man Overboard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64" y="1504680"/>
            <a:ext cx="11776674" cy="530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3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Paupack</a:t>
            </a:r>
            <a:r>
              <a:rPr lang="en-US" dirty="0" smtClean="0"/>
              <a:t> Sailing Club</a:t>
            </a:r>
            <a:br>
              <a:rPr lang="en-US" dirty="0" smtClean="0"/>
            </a:br>
            <a:r>
              <a:rPr lang="en-US" sz="3600" dirty="0" smtClean="0"/>
              <a:t>Safety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04293" y="2898739"/>
            <a:ext cx="8946541" cy="2713392"/>
          </a:xfrm>
        </p:spPr>
        <p:txBody>
          <a:bodyPr/>
          <a:lstStyle/>
          <a:p>
            <a:r>
              <a:rPr lang="en-US" dirty="0" smtClean="0"/>
              <a:t>Rendering Aid</a:t>
            </a:r>
          </a:p>
          <a:p>
            <a:pPr lvl="1"/>
            <a:r>
              <a:rPr lang="en-US" dirty="0"/>
              <a:t>In the United States, </a:t>
            </a:r>
            <a:r>
              <a:rPr lang="en-US" b="1" dirty="0"/>
              <a:t>federal law (46 USCS sec.</a:t>
            </a:r>
            <a:r>
              <a:rPr lang="en-US" dirty="0"/>
              <a:t> </a:t>
            </a:r>
            <a:r>
              <a:rPr lang="en-US" b="1" dirty="0"/>
              <a:t>2304) requires the master of any vessel subject to U.S. jurisdiction to “render assistance to any individual found at sea in danger of being lost</a:t>
            </a:r>
            <a:r>
              <a:rPr lang="en-US" dirty="0"/>
              <a:t>,” so long as the assistance can be rendered without endangering the rescuing vessel or individuals on board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715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2240" y="144108"/>
            <a:ext cx="9404723" cy="1400530"/>
          </a:xfrm>
        </p:spPr>
        <p:txBody>
          <a:bodyPr/>
          <a:lstStyle/>
          <a:p>
            <a:r>
              <a:rPr lang="en-US" dirty="0" err="1" smtClean="0"/>
              <a:t>Paupack</a:t>
            </a:r>
            <a:r>
              <a:rPr lang="en-US" dirty="0" smtClean="0"/>
              <a:t> Sailing Club</a:t>
            </a:r>
            <a:br>
              <a:rPr lang="en-US" dirty="0" smtClean="0"/>
            </a:br>
            <a:r>
              <a:rPr lang="en-US" sz="3600" dirty="0" smtClean="0"/>
              <a:t>Right of Way - </a:t>
            </a:r>
            <a:r>
              <a:rPr lang="en-US" sz="3600" dirty="0"/>
              <a:t>Points of Sail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640" y="1447133"/>
            <a:ext cx="6322473" cy="5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4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1791" y="224118"/>
            <a:ext cx="9404723" cy="1400530"/>
          </a:xfrm>
        </p:spPr>
        <p:txBody>
          <a:bodyPr/>
          <a:lstStyle/>
          <a:p>
            <a:r>
              <a:rPr lang="en-US" dirty="0" err="1" smtClean="0"/>
              <a:t>Paupack</a:t>
            </a:r>
            <a:r>
              <a:rPr lang="en-US" dirty="0" smtClean="0"/>
              <a:t> Sailing Club</a:t>
            </a:r>
            <a:br>
              <a:rPr lang="en-US" dirty="0" smtClean="0"/>
            </a:br>
            <a:r>
              <a:rPr lang="en-US" sz="3600" dirty="0" smtClean="0"/>
              <a:t>Right of Way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03313" y="2052918"/>
            <a:ext cx="2257108" cy="4195481"/>
          </a:xfrm>
        </p:spPr>
        <p:txBody>
          <a:bodyPr/>
          <a:lstStyle/>
          <a:p>
            <a:r>
              <a:rPr lang="en-US" dirty="0" smtClean="0"/>
              <a:t>Terms used</a:t>
            </a:r>
          </a:p>
          <a:p>
            <a:pPr lvl="1"/>
            <a:r>
              <a:rPr lang="en-US" dirty="0" smtClean="0"/>
              <a:t>Port</a:t>
            </a:r>
          </a:p>
          <a:p>
            <a:pPr lvl="1"/>
            <a:r>
              <a:rPr lang="en-US" dirty="0" smtClean="0"/>
              <a:t>Starboard</a:t>
            </a:r>
          </a:p>
          <a:p>
            <a:pPr lvl="1"/>
            <a:r>
              <a:rPr lang="en-US" dirty="0" smtClean="0"/>
              <a:t>Windward</a:t>
            </a:r>
          </a:p>
          <a:p>
            <a:pPr lvl="1"/>
            <a:r>
              <a:rPr lang="en-US" dirty="0" smtClean="0"/>
              <a:t>Leeward</a:t>
            </a:r>
          </a:p>
          <a:p>
            <a:pPr lvl="1"/>
            <a:r>
              <a:rPr lang="en-US" dirty="0" smtClean="0"/>
              <a:t>Overtaking</a:t>
            </a:r>
          </a:p>
          <a:p>
            <a:pPr lvl="1"/>
            <a:r>
              <a:rPr lang="en-US" dirty="0" smtClean="0"/>
              <a:t>Stand On</a:t>
            </a:r>
          </a:p>
          <a:p>
            <a:pPr lvl="1"/>
            <a:r>
              <a:rPr lang="en-US" dirty="0" smtClean="0"/>
              <a:t>Give Way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620" y="91440"/>
            <a:ext cx="5979729" cy="653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0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2291</TotalTime>
  <Words>1732</Words>
  <Application>Microsoft Office PowerPoint</Application>
  <PresentationFormat>Widescreen</PresentationFormat>
  <Paragraphs>225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Century Gothic</vt:lpstr>
      <vt:lpstr>Times New Roman</vt:lpstr>
      <vt:lpstr>Wingdings 3</vt:lpstr>
      <vt:lpstr>Ion</vt:lpstr>
      <vt:lpstr>Paupack Sailing Club 2022 Educational Session</vt:lpstr>
      <vt:lpstr>Paupack Sailing Club Safety</vt:lpstr>
      <vt:lpstr>Paupack Sailing Club Safety</vt:lpstr>
      <vt:lpstr>Paupack Sailing Club Safety</vt:lpstr>
      <vt:lpstr>Paupack Sailing Club Safety - Man Overboard</vt:lpstr>
      <vt:lpstr>Paupack Sailing Club Safety - Man Overboard </vt:lpstr>
      <vt:lpstr>Paupack Sailing Club Safety</vt:lpstr>
      <vt:lpstr>Paupack Sailing Club Right of Way - Points of Sail</vt:lpstr>
      <vt:lpstr>Paupack Sailing Club Right of Way</vt:lpstr>
      <vt:lpstr>Paupack Sailing Club Right of Way - Wind on Different Sides – Port and Starboard </vt:lpstr>
      <vt:lpstr>Paupack Sailing Club Right of Way - Wind on Same Side </vt:lpstr>
      <vt:lpstr>Paupack Sailing Club Right of Way - Overtaking </vt:lpstr>
      <vt:lpstr>Paupack Sailing Club Right of Way</vt:lpstr>
      <vt:lpstr>Paupack Sailing Club PSC Race Committee Preparation</vt:lpstr>
      <vt:lpstr>Paupack Sailing Club PSC Race Committee Preparation</vt:lpstr>
      <vt:lpstr>Paupack Sailing Club Typical Race Course Setup </vt:lpstr>
      <vt:lpstr>Paupack Sailing Club PSC Race Courses</vt:lpstr>
      <vt:lpstr>Paupack Sailing Club PSC Race Course 1 and 2</vt:lpstr>
      <vt:lpstr>Paupack Sailing Club PSC Race Course 3 and 4</vt:lpstr>
      <vt:lpstr>Paupack Sailing Club PSC Race Committee Preparation</vt:lpstr>
      <vt:lpstr>Paupack Sailing Club Start of Race</vt:lpstr>
      <vt:lpstr>Paupack Sailing Club Start of Race - RACE COUNTDOWN TIME SEQUENCE  </vt:lpstr>
      <vt:lpstr>Paupack Sailing Club Pins and Marks</vt:lpstr>
      <vt:lpstr>Paupack Sailing Club PSC Race Rules</vt:lpstr>
      <vt:lpstr>Paupack Sailing Club Race Tactics </vt:lpstr>
      <vt:lpstr>Paupack Sailing Club Race Tactics</vt:lpstr>
      <vt:lpstr>Paupack Sailing Club Race Tactics</vt:lpstr>
      <vt:lpstr>Paupack Sailing Club Race Tactics</vt:lpstr>
      <vt:lpstr>Paupack Sailing Club Race Tactics</vt:lpstr>
      <vt:lpstr>Paupack Sailing Club Race Tactics</vt:lpstr>
      <vt:lpstr>Paupack Sailing Club Race Tactics</vt:lpstr>
      <vt:lpstr>Paupack Sailing Club Is a Fun Club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Paupack Sailing Club 2022 Educational Seminar</dc:title>
  <dc:creator>ICS</dc:creator>
  <cp:lastModifiedBy>Kevin</cp:lastModifiedBy>
  <cp:revision>49</cp:revision>
  <dcterms:created xsi:type="dcterms:W3CDTF">2022-05-20T00:57:03Z</dcterms:created>
  <dcterms:modified xsi:type="dcterms:W3CDTF">2022-06-07T14:08:05Z</dcterms:modified>
</cp:coreProperties>
</file>